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1" r:id="rId6"/>
    <p:sldId id="273" r:id="rId7"/>
    <p:sldId id="270" r:id="rId8"/>
    <p:sldId id="271" r:id="rId9"/>
    <p:sldId id="272" r:id="rId10"/>
    <p:sldId id="268" r:id="rId11"/>
    <p:sldId id="267" r:id="rId12"/>
    <p:sldId id="274" r:id="rId13"/>
  </p:sldIdLst>
  <p:sldSz cx="12192000" cy="6858000"/>
  <p:notesSz cx="6858000" cy="9144000"/>
  <p:embeddedFontLs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1iZlmM0DUSI4DATavVNJO4IwA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46E05C1B-54AF-39D5-00BE-7320746B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54C977E0-D157-C3C2-D4F1-11BBEA89A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20B360C5-9ABF-12A6-F98C-45F2CC3624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84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DE1157AF-F4F9-83F4-3973-6BADD2AFE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6E81B8AC-628C-005B-19EF-F428742ED2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F3D0DDFF-4BA6-89DD-C378-7082C9A73B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5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12703A0B-0A3B-7F01-13A0-6DE382C6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9BE03778-F85A-10A2-B419-ABE54E3FD6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80DD850F-5EE8-4C6E-09A4-D79971543E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29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E98BD6CB-7C2D-5FB7-ADC5-F39D09991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B928846D-21A8-6997-FFCF-2F08CAA1CC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C59DC3DD-7712-E4AA-E3ED-765F10F3B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393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81B83207-4F01-4C4C-E779-CB9983FA8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DC135F48-7BFD-CECE-2268-29ABC3C63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>
            <a:extLst>
              <a:ext uri="{FF2B5EF4-FFF2-40B4-BE49-F238E27FC236}">
                <a16:creationId xmlns:a16="http://schemas.microsoft.com/office/drawing/2014/main" id="{9EE591AC-7BA0-637D-8152-9E97EEDB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3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t-EE"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pnet.ee/kontakt/jap@japnet.e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onsultant@japnet.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t-EE" dirty="0">
                <a:latin typeface="+mj-lt"/>
              </a:rPr>
              <a:t>Meetme</a:t>
            </a:r>
            <a:r>
              <a:rPr lang="et-EE" dirty="0"/>
              <a:t> 3 </a:t>
            </a:r>
            <a:r>
              <a:rPr lang="et-EE" dirty="0">
                <a:latin typeface="+mj-lt"/>
              </a:rPr>
              <a:t>toetuse</a:t>
            </a:r>
            <a:r>
              <a:rPr lang="et-EE" dirty="0"/>
              <a:t> saajale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2867607" y="3939755"/>
            <a:ext cx="6456785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t-EE" sz="4000" dirty="0">
                <a:latin typeface="+mj-lt"/>
              </a:rPr>
              <a:t>27. märts 2026 </a:t>
            </a:r>
            <a:r>
              <a:rPr lang="et-EE" sz="4000" dirty="0" err="1">
                <a:latin typeface="+mj-lt"/>
              </a:rPr>
              <a:t>Teamsis</a:t>
            </a:r>
            <a:endParaRPr lang="et-EE" sz="3200" dirty="0">
              <a:latin typeface="+mj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t-EE" sz="3200" dirty="0">
              <a:latin typeface="+mj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t-EE" dirty="0">
                <a:latin typeface="+mj-lt"/>
              </a:rPr>
              <a:t>Terje Kuusmann, konsultant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t-EE" dirty="0">
                <a:latin typeface="+mj-lt"/>
              </a:rPr>
              <a:t>Krista Kõiv, tegevjuht</a:t>
            </a:r>
            <a:endParaRPr dirty="0">
              <a:latin typeface="+mj-lt"/>
            </a:endParaRPr>
          </a:p>
        </p:txBody>
      </p:sp>
      <p:pic>
        <p:nvPicPr>
          <p:cNvPr id="91" name="Google Shape;91;p1" descr="Pilt, millel on kujutatud Värvikus, kollane, oranž, kuvatõmmis&#10;&#10;Tehisintellekti genereeritud sisu ei pruugi olla õi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1942138" y="3895852"/>
            <a:ext cx="5611011" cy="172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05E31F3D-FA53-75C2-DAE9-2250E037C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602" y="530646"/>
            <a:ext cx="4586796" cy="15289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A43F24-71CD-3149-A921-B442DE2E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A5B8FC3-6267-990E-B83F-772EF2FBD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D258F601-9EE6-1992-3E1C-135D78BFB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46"/>
            <a:ext cx="12192000" cy="66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t-EE" dirty="0">
                <a:latin typeface="+mj-lt"/>
              </a:rPr>
              <a:t>Kontakt ja lisainfo:</a:t>
            </a:r>
            <a:endParaRPr dirty="0">
              <a:latin typeface="+mj-lt"/>
            </a:endParaRPr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839788" y="2368669"/>
            <a:ext cx="5026423" cy="201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200"/>
            </a:pPr>
            <a:r>
              <a:rPr lang="et-EE" sz="3200" b="1" dirty="0">
                <a:latin typeface="+mj-lt"/>
                <a:sym typeface="Play"/>
              </a:rPr>
              <a:t>Terje Kuusmann</a:t>
            </a:r>
            <a:br>
              <a:rPr lang="et-EE" sz="3200" dirty="0">
                <a:latin typeface="+mj-lt"/>
                <a:sym typeface="Play"/>
              </a:rPr>
            </a:br>
            <a:r>
              <a:rPr lang="et-EE" sz="3200" dirty="0">
                <a:latin typeface="+mj-lt"/>
                <a:sym typeface="Play"/>
              </a:rPr>
              <a:t>konsultant</a:t>
            </a:r>
            <a:br>
              <a:rPr lang="et-EE" sz="3200" dirty="0">
                <a:latin typeface="+mj-lt"/>
                <a:sym typeface="Play"/>
              </a:rPr>
            </a:br>
            <a:r>
              <a:rPr lang="et-EE" sz="3200" dirty="0">
                <a:latin typeface="+mj-lt"/>
                <a:sym typeface="Play"/>
              </a:rPr>
              <a:t>5353 4395</a:t>
            </a:r>
            <a:br>
              <a:rPr lang="et-EE" sz="3200" dirty="0">
                <a:latin typeface="+mj-lt"/>
                <a:sym typeface="Play"/>
              </a:rPr>
            </a:br>
            <a:r>
              <a:rPr lang="et-EE" sz="3200" dirty="0">
                <a:latin typeface="+mj-lt"/>
                <a:sym typeface="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konsultant@japnet.ee</a:t>
            </a:r>
            <a:endParaRPr sz="3200" dirty="0">
              <a:latin typeface="+mj-lt"/>
              <a:sym typeface="Play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89331"/>
            <a:ext cx="1018120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ldi kohatäide 8">
            <a:extLst>
              <a:ext uri="{FF2B5EF4-FFF2-40B4-BE49-F238E27FC236}">
                <a16:creationId xmlns:a16="http://schemas.microsoft.com/office/drawing/2014/main" id="{E55F190B-BF38-8029-62E3-60E66CB1D63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5"/>
          <a:srcRect l="2508" r="2508"/>
          <a:stretch>
            <a:fillRect/>
          </a:stretch>
        </p:blipFill>
        <p:spPr>
          <a:xfrm>
            <a:off x="5555830" y="1140380"/>
            <a:ext cx="5350439" cy="422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C9A262EE-3C55-4224-1979-7D6CD24E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B20534F9-7C37-C12D-7790-A1B59106EA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dirty="0">
              <a:latin typeface="+mj-lt"/>
            </a:endParaRPr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71B4178F-94DE-F32F-F8AA-EC6FAD8CE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endParaRPr lang="et-EE" dirty="0"/>
          </a:p>
          <a:p>
            <a:pPr marL="228600" lvl="0" indent="-228600" algn="ctr">
              <a:spcBef>
                <a:spcPts val="0"/>
              </a:spcBef>
              <a:buSzPts val="2800"/>
            </a:pPr>
            <a:r>
              <a:rPr lang="et-EE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RÕÕMSAT PROJEKTIDE ELLUVIIMIST!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t-EE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2" name="Google Shape;122;p5" descr="Pilt, millel on kujutatud Värvikus, kollane, oranž, kuvatõmmis&#10;&#10;Tehisintellekti genereeritud sisu ei pruugi olla õige.">
            <a:extLst>
              <a:ext uri="{FF2B5EF4-FFF2-40B4-BE49-F238E27FC236}">
                <a16:creationId xmlns:a16="http://schemas.microsoft.com/office/drawing/2014/main" id="{90617276-8563-1425-86C5-90F743D3BD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69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8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t-EE" dirty="0">
                <a:latin typeface="+mj-lt"/>
              </a:rPr>
              <a:t>Ajakava</a:t>
            </a:r>
            <a:endParaRPr dirty="0">
              <a:latin typeface="+mj-lt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909376"/>
            <a:ext cx="10515600" cy="485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>
                <a:latin typeface="+mj-lt"/>
              </a:rPr>
              <a:t>12.–19.12.2025 taotluste vastuvõtt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>
                <a:latin typeface="+mj-lt"/>
              </a:rPr>
              <a:t>2. märtsil 2026 kinnitas juhatus hindamistulemuste pingerea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>
                <a:latin typeface="+mj-lt"/>
              </a:rPr>
              <a:t>Lepingud on kõigile välja saadetud.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>
              <a:latin typeface="+mj-lt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t-EE" b="1" dirty="0">
                <a:latin typeface="+mj-lt"/>
              </a:rPr>
              <a:t>Tegevused peavad olema ellu viidud hiljemalt aasta pärast </a:t>
            </a:r>
            <a:r>
              <a:rPr lang="et-EE" b="1" dirty="0" err="1">
                <a:latin typeface="+mj-lt"/>
              </a:rPr>
              <a:t>JAPi</a:t>
            </a:r>
            <a:r>
              <a:rPr lang="et-EE" b="1" dirty="0">
                <a:latin typeface="+mj-lt"/>
              </a:rPr>
              <a:t> poolset toetusotsuse tegemist</a:t>
            </a:r>
            <a:endParaRPr lang="et-EE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0" name="Google Shape;100;p2" descr="Pilt, millel on kujutatud Värvikus, kollane, oranž, kuvatõmmis&#10;&#10;Tehisintellekti genereeritud sisu ei pruugi olla õi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t-EE" dirty="0">
                <a:latin typeface="+mj-lt"/>
              </a:rPr>
              <a:t>Tegevuste elluviimine</a:t>
            </a:r>
            <a:endParaRPr dirty="0">
              <a:latin typeface="+mj-lt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Tegevuste elluviimisel palun jälgi projekti ajakava ja eelarvet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t-EE" dirty="0"/>
              <a:t>Kui on vaja teha ajakavas muudatusi, anna palun sellest kirjalikult meile teada </a:t>
            </a:r>
            <a:r>
              <a:rPr lang="et-EE" dirty="0">
                <a:hlinkClick r:id="rId3"/>
              </a:rPr>
              <a:t>konsultant@japnet.ee</a:t>
            </a: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2" name="Google Shape;122;p5" descr="Pilt, millel on kujutatud Värvikus, kollane, oranž, kuvatõmmis&#10;&#10;Tehisintellekti genereeritud sisu ei pruugi olla õig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61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t-EE" dirty="0">
                <a:latin typeface="+mj-lt"/>
              </a:rPr>
              <a:t>Sündmustest</a:t>
            </a:r>
            <a:r>
              <a:rPr lang="et-EE" dirty="0"/>
              <a:t> teavitamine</a:t>
            </a: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t-EE" dirty="0"/>
              <a:t>Millal?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426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fontAlgn="base">
              <a:buNone/>
            </a:pPr>
            <a:r>
              <a:rPr lang="et-EE" b="1" dirty="0"/>
              <a:t>Toetuse saaja teavitab</a:t>
            </a:r>
            <a:r>
              <a:rPr lang="et-EE" dirty="0"/>
              <a:t> </a:t>
            </a:r>
            <a:r>
              <a:rPr lang="et-EE" dirty="0" err="1"/>
              <a:t>JAPi</a:t>
            </a:r>
            <a:r>
              <a:rPr lang="et-EE" dirty="0"/>
              <a:t> sündmuse toimumisest (aeg, koht, päevakava) vähemalt 5 kalendripäeva enne selle toimumist. Kõige parem on saata kuulutus.</a:t>
            </a: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t-EE" dirty="0"/>
            </a:br>
            <a:br>
              <a:rPr lang="et-EE" dirty="0"/>
            </a:br>
            <a:r>
              <a:rPr lang="et-EE" dirty="0"/>
              <a:t>Mida infoga teeme?</a:t>
            </a:r>
            <a:endParaRPr dirty="0"/>
          </a:p>
        </p:txBody>
      </p:sp>
      <p:pic>
        <p:nvPicPr>
          <p:cNvPr id="115" name="Google Shape;115;p4" descr="Pilt, millel on kujutatud Värvikus, kollane, oranž, kuvatõmmis&#10;&#10;Tehisintellekti genereeritud sisu ei pruugi olla õi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1C3EA61B-576A-C5C6-37E7-9F10F0895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427" y="2673167"/>
            <a:ext cx="4074695" cy="3819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t-EE" dirty="0">
                <a:latin typeface="+mj-lt"/>
              </a:rPr>
              <a:t>Projekti elluviimine</a:t>
            </a:r>
            <a:endParaRPr dirty="0">
              <a:latin typeface="+mj-lt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dirty="0"/>
              <a:t>Kuidas tõendada tegevuse toimumist?</a:t>
            </a:r>
            <a:endParaRPr dirty="0"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r>
              <a:rPr lang="et-EE" b="1" dirty="0"/>
              <a:t>Tuleb teha sündmusest pildid, päevakava koos logodega ja küsida osalejatelt allkiri registreerimislehele</a:t>
            </a:r>
            <a:endParaRPr lang="et-EE" dirty="0"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dirty="0"/>
              <a:t>Väga oluline teha sündmuse või tegevuse ajal plakatiga pilt!</a:t>
            </a:r>
            <a:endParaRPr dirty="0"/>
          </a:p>
        </p:txBody>
      </p:sp>
      <p:pic>
        <p:nvPicPr>
          <p:cNvPr id="132" name="Google Shape;132;p6" descr="Pilt, millel on kujutatud Värvikus, kollane, oranž, kuvatõmmis&#10;&#10;Tehisintellekti genereeritud sisu ei pruugi olla õi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11A2CBF2-95B8-3D24-C298-A1482978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11806"/>
            <a:ext cx="4912784" cy="3684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761F3F09-E198-5ED6-985B-5D96942EF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B3930C86-D85D-56FC-D25F-1AE97C890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t-EE" dirty="0">
                <a:latin typeface="+mj-lt"/>
              </a:rPr>
              <a:t>Tähistamine</a:t>
            </a:r>
            <a:endParaRPr dirty="0">
              <a:latin typeface="+mj-lt"/>
            </a:endParaRPr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592CB9A7-4E8C-37D7-07F0-A9CEDAE1E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Kuulutustel, osalejate nimekirjadel, päevakavadel kasutatakse ESF+ tähistust koos JAP logoga</a:t>
            </a:r>
            <a:br>
              <a:rPr lang="et-EE" dirty="0"/>
            </a:br>
            <a:endParaRPr lang="et-EE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t-EE" dirty="0"/>
              <a:t>Sündmuse toimumise ajal tuleks teha mõni foto koos vähemalt A4 suuruse plakatiga.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2" name="Google Shape;122;p5" descr="Pilt, millel on kujutatud Värvikus, kollane, oranž, kuvatõmmis&#10;&#10;Tehisintellekti genereeritud sisu ei pruugi olla õige.">
            <a:extLst>
              <a:ext uri="{FF2B5EF4-FFF2-40B4-BE49-F238E27FC236}">
                <a16:creationId xmlns:a16="http://schemas.microsoft.com/office/drawing/2014/main" id="{137BFFC7-6653-52AC-B6E2-82AA3DD07A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81ED2357-4915-88FB-71FC-BB9CBD1F0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70" y="2770710"/>
            <a:ext cx="4601845" cy="153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41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F8D15BC8-B041-422A-06D0-9B779CB01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1413329B-0FE0-EFA8-6BEC-E023FD22D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t-EE" dirty="0">
                <a:latin typeface="+mj-lt"/>
              </a:rPr>
              <a:t>Aruandlus</a:t>
            </a:r>
            <a:endParaRPr dirty="0">
              <a:latin typeface="+mj-lt"/>
            </a:endParaRPr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251FA9B9-482F-C073-BB6A-1F9A2D1F59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Pärast projekti tegevuse elluviimist esitab projektitoetuse saaja aruande </a:t>
            </a:r>
            <a:r>
              <a:rPr lang="et-EE" dirty="0" err="1"/>
              <a:t>SPOKUs</a:t>
            </a:r>
            <a:r>
              <a:rPr lang="et-EE" dirty="0"/>
              <a:t>, millele lisatakse tegevust tõendavad dokumendid (päevakava, fotod, osalejate nimekirjad, arve ja maksekorraldus).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t-EE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MTÜ-d saavad esitada vahearuandeid, kui projektis on tegevused jagatud vahetulemusteks.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2" name="Google Shape;122;p5" descr="Pilt, millel on kujutatud Värvikus, kollane, oranž, kuvatõmmis&#10;&#10;Tehisintellekti genereeritud sisu ei pruugi olla õige.">
            <a:extLst>
              <a:ext uri="{FF2B5EF4-FFF2-40B4-BE49-F238E27FC236}">
                <a16:creationId xmlns:a16="http://schemas.microsoft.com/office/drawing/2014/main" id="{55E6CC09-FC59-2115-9820-53E7929DC1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42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FA4CD72C-78F7-748E-2D2C-C073F5E6B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CB5A8566-BA47-F9F1-C508-EDBB83987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t-EE" dirty="0">
                <a:latin typeface="+mj-lt"/>
              </a:rPr>
              <a:t>Aruandlus</a:t>
            </a:r>
            <a:endParaRPr dirty="0">
              <a:latin typeface="+mj-lt"/>
            </a:endParaRPr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41101217-89A9-0206-3BD2-462D8D2E64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t-EE" dirty="0"/>
              <a:t>Mida on aruandeperioodil ära tehtud või missugused üritused/ettevõtmised on toimunud?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et-EE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t-EE" dirty="0"/>
              <a:t>Kes osalesid? Mis kasu osalejad said? Missugust mõju see sihtgrupile avaldab?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et-EE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/>
              <a:t>Seirenäitajad (korraldatud ürituste arv, osalejate arv kokku) täidetakse lõpparuandes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2" name="Google Shape;122;p5" descr="Pilt, millel on kujutatud Värvikus, kollane, oranž, kuvatõmmis&#10;&#10;Tehisintellekti genereeritud sisu ei pruugi olla õige.">
            <a:extLst>
              <a:ext uri="{FF2B5EF4-FFF2-40B4-BE49-F238E27FC236}">
                <a16:creationId xmlns:a16="http://schemas.microsoft.com/office/drawing/2014/main" id="{BCA94087-11BE-A0A2-1DC4-9FA4554590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35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82FF38B0-17DF-5799-0CC9-6618826C7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1BB0704D-D61A-14EE-7836-30EE36D3C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t-EE" dirty="0">
                <a:latin typeface="+mj-lt"/>
              </a:rPr>
              <a:t>Aruandlus</a:t>
            </a:r>
            <a:endParaRPr dirty="0">
              <a:latin typeface="+mj-lt"/>
            </a:endParaRPr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AA1561BF-3B1D-25D1-A186-1799AFFA3B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endParaRPr lang="et-EE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t-EE" dirty="0"/>
              <a:t>Kõik aruanded kinnitatakse JAP juhatuse poolt.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et-EE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t-EE" dirty="0"/>
              <a:t>JAP maksab projektitoetuse välja vähemalt 60 kalendripäeva jooksul pärast tegevusaruande korrektset esitamist projekti elluviija arve </a:t>
            </a:r>
            <a:r>
              <a:rPr lang="et-EE" dirty="0" err="1"/>
              <a:t>arlusel</a:t>
            </a:r>
            <a:r>
              <a:rPr lang="et-EE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t-E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2" name="Google Shape;122;p5" descr="Pilt, millel on kujutatud Värvikus, kollane, oranž, kuvatõmmis&#10;&#10;Tehisintellekti genereeritud sisu ei pruugi olla õige.">
            <a:extLst>
              <a:ext uri="{FF2B5EF4-FFF2-40B4-BE49-F238E27FC236}">
                <a16:creationId xmlns:a16="http://schemas.microsoft.com/office/drawing/2014/main" id="{41F15546-5E7F-18B3-81A0-EAFED8482A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64266" y="5318366"/>
            <a:ext cx="2744368" cy="1015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20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298</Words>
  <Application>Microsoft Office PowerPoint</Application>
  <PresentationFormat>Laiekraan</PresentationFormat>
  <Paragraphs>55</Paragraphs>
  <Slides>12</Slides>
  <Notes>11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5" baseType="lpstr">
      <vt:lpstr>Arial</vt:lpstr>
      <vt:lpstr>Play</vt:lpstr>
      <vt:lpstr>Office'i kujundus</vt:lpstr>
      <vt:lpstr>Meetme 3 toetuse saajale</vt:lpstr>
      <vt:lpstr>Ajakava</vt:lpstr>
      <vt:lpstr>Tegevuste elluviimine</vt:lpstr>
      <vt:lpstr>Sündmustest teavitamine</vt:lpstr>
      <vt:lpstr>Projekti elluviimine</vt:lpstr>
      <vt:lpstr>Tähistamine</vt:lpstr>
      <vt:lpstr>Aruandlus</vt:lpstr>
      <vt:lpstr>Aruandlus</vt:lpstr>
      <vt:lpstr>Aruandlus</vt:lpstr>
      <vt:lpstr>PowerPointi esitlus</vt:lpstr>
      <vt:lpstr>Kontakt ja lisainfo: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Krista Kõiv</dc:creator>
  <cp:lastModifiedBy>Terje Kuusmann</cp:lastModifiedBy>
  <cp:revision>8</cp:revision>
  <dcterms:created xsi:type="dcterms:W3CDTF">2026-02-09T08:12:54Z</dcterms:created>
  <dcterms:modified xsi:type="dcterms:W3CDTF">2026-03-27T10:38:11Z</dcterms:modified>
</cp:coreProperties>
</file>